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3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8" r:id="rId14"/>
    <p:sldId id="267" r:id="rId15"/>
    <p:sldId id="269" r:id="rId16"/>
    <p:sldId id="270" r:id="rId17"/>
    <p:sldId id="274" r:id="rId18"/>
    <p:sldId id="272" r:id="rId19"/>
    <p:sldId id="271" r:id="rId20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1F2C4-A328-41CB-AE9B-4E5449613669}" type="datetimeFigureOut">
              <a:rPr lang="pt-BR" smtClean="0"/>
              <a:t>08/07/2020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4D6D5-BFC1-43F7-BA7F-0E33EDB1D7C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523852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1F2C4-A328-41CB-AE9B-4E5449613669}" type="datetimeFigureOut">
              <a:rPr lang="pt-BR" smtClean="0"/>
              <a:t>08/07/2020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4D6D5-BFC1-43F7-BA7F-0E33EDB1D7C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8706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1F2C4-A328-41CB-AE9B-4E5449613669}" type="datetimeFigureOut">
              <a:rPr lang="pt-BR" smtClean="0"/>
              <a:t>08/07/2020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4D6D5-BFC1-43F7-BA7F-0E33EDB1D7C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226520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1F2C4-A328-41CB-AE9B-4E5449613669}" type="datetimeFigureOut">
              <a:rPr lang="pt-BR" smtClean="0"/>
              <a:t>08/07/2020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4D6D5-BFC1-43F7-BA7F-0E33EDB1D7C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11224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1F2C4-A328-41CB-AE9B-4E5449613669}" type="datetimeFigureOut">
              <a:rPr lang="pt-BR" smtClean="0"/>
              <a:t>08/07/2020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4D6D5-BFC1-43F7-BA7F-0E33EDB1D7C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47091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1F2C4-A328-41CB-AE9B-4E5449613669}" type="datetimeFigureOut">
              <a:rPr lang="pt-BR" smtClean="0"/>
              <a:t>08/07/2020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4D6D5-BFC1-43F7-BA7F-0E33EDB1D7C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039955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1F2C4-A328-41CB-AE9B-4E5449613669}" type="datetimeFigureOut">
              <a:rPr lang="pt-BR" smtClean="0"/>
              <a:t>08/07/2020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4D6D5-BFC1-43F7-BA7F-0E33EDB1D7C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9286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1F2C4-A328-41CB-AE9B-4E5449613669}" type="datetimeFigureOut">
              <a:rPr lang="pt-BR" smtClean="0"/>
              <a:t>08/07/2020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4D6D5-BFC1-43F7-BA7F-0E33EDB1D7C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685503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1F2C4-A328-41CB-AE9B-4E5449613669}" type="datetimeFigureOut">
              <a:rPr lang="pt-BR" smtClean="0"/>
              <a:t>08/07/2020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4D6D5-BFC1-43F7-BA7F-0E33EDB1D7C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6768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1F2C4-A328-41CB-AE9B-4E5449613669}" type="datetimeFigureOut">
              <a:rPr lang="pt-BR" smtClean="0"/>
              <a:t>08/07/2020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4D6D5-BFC1-43F7-BA7F-0E33EDB1D7C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226323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1F2C4-A328-41CB-AE9B-4E5449613669}" type="datetimeFigureOut">
              <a:rPr lang="pt-BR" smtClean="0"/>
              <a:t>08/07/2020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4D6D5-BFC1-43F7-BA7F-0E33EDB1D7C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953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C1F2C4-A328-41CB-AE9B-4E5449613669}" type="datetimeFigureOut">
              <a:rPr lang="pt-BR" smtClean="0"/>
              <a:t>08/07/2020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64D6D5-BFC1-43F7-BA7F-0E33EDB1D7C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9589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EDG - 11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err="1" smtClean="0"/>
              <a:t>Aecio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276896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Lembrete</a:t>
            </a:r>
            <a:endParaRPr lang="pt-BR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700808"/>
            <a:ext cx="4124325" cy="199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37295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Flip</a:t>
            </a:r>
            <a:r>
              <a:rPr lang="pt-BR" dirty="0" smtClean="0"/>
              <a:t> </a:t>
            </a:r>
            <a:r>
              <a:rPr lang="pt-BR" dirty="0" err="1" smtClean="0"/>
              <a:t>Flop</a:t>
            </a:r>
            <a:r>
              <a:rPr lang="pt-BR" dirty="0" smtClean="0"/>
              <a:t> RS com Entrada </a:t>
            </a:r>
            <a:r>
              <a:rPr lang="pt-BR" dirty="0" err="1" smtClean="0"/>
              <a:t>Clock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Para que o flip-flop RS básico seja controlado por uma sequência de pulsos de </a:t>
            </a:r>
            <a:r>
              <a:rPr lang="pt-BR" dirty="0" err="1" smtClean="0"/>
              <a:t>clock</a:t>
            </a:r>
            <a:r>
              <a:rPr lang="pt-BR" dirty="0" smtClean="0"/>
              <a:t>, basta trocarmos os 2 inversores por portas NE, e às outras entradas destas portas injetarmos o </a:t>
            </a:r>
            <a:r>
              <a:rPr lang="pt-BR" dirty="0" err="1" smtClean="0"/>
              <a:t>clock</a:t>
            </a:r>
            <a:r>
              <a:rPr lang="pt-BR" dirty="0" smtClean="0"/>
              <a:t>.</a:t>
            </a:r>
            <a:endParaRPr lang="pt-B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3765210"/>
            <a:ext cx="5827787" cy="2473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58408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3528" y="188640"/>
            <a:ext cx="8363272" cy="5937523"/>
          </a:xfrm>
        </p:spPr>
        <p:txBody>
          <a:bodyPr/>
          <a:lstStyle/>
          <a:p>
            <a:r>
              <a:rPr lang="pt-BR" dirty="0" smtClean="0"/>
              <a:t>Neste   circuito, quando a entrada do </a:t>
            </a:r>
            <a:r>
              <a:rPr lang="pt-BR" dirty="0" err="1" smtClean="0"/>
              <a:t>clock</a:t>
            </a:r>
            <a:r>
              <a:rPr lang="pt-BR" dirty="0" smtClean="0"/>
              <a:t> for igual a 0, o flip-flop irá permanecer no seu estado, mesmo que variem as entradas S e R. Isso pode ser confirmado pela análise do circuito, onde concluímos que para </a:t>
            </a:r>
            <a:r>
              <a:rPr lang="pt-BR" dirty="0" err="1" smtClean="0"/>
              <a:t>clock</a:t>
            </a:r>
            <a:r>
              <a:rPr lang="pt-BR" dirty="0" smtClean="0"/>
              <a:t> = 0 as saídas das portas NE de entrada serão sempre iguais a 1, independentemente dos valores assumidos por S e R.</a:t>
            </a:r>
            <a:endParaRPr lang="pt-B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4221087"/>
            <a:ext cx="4208512" cy="1928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509120"/>
            <a:ext cx="1656184" cy="1270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4739546"/>
            <a:ext cx="1512168" cy="935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84511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260648"/>
            <a:ext cx="8435280" cy="5865515"/>
          </a:xfrm>
        </p:spPr>
        <p:txBody>
          <a:bodyPr>
            <a:normAutofit/>
          </a:bodyPr>
          <a:lstStyle/>
          <a:p>
            <a:r>
              <a:rPr lang="pt-BR" dirty="0" smtClean="0"/>
              <a:t>Quando a entrada </a:t>
            </a:r>
            <a:r>
              <a:rPr lang="pt-BR" dirty="0" err="1" smtClean="0"/>
              <a:t>clock</a:t>
            </a:r>
            <a:r>
              <a:rPr lang="pt-BR" dirty="0" smtClean="0"/>
              <a:t> assumir valor 1, o circuito irá comportar-se como um flip-flop RS básico, pois </a:t>
            </a:r>
            <a:r>
              <a:rPr lang="pt-BR" dirty="0" smtClean="0"/>
              <a:t>as portas </a:t>
            </a:r>
            <a:r>
              <a:rPr lang="pt-BR" dirty="0" smtClean="0"/>
              <a:t>NE de entrada funcionarão como os inversores do circuito anteriormente visto.</a:t>
            </a:r>
          </a:p>
          <a:p>
            <a:r>
              <a:rPr lang="pt-BR" dirty="0" smtClean="0"/>
              <a:t>De maneira geral, podemos concluir que o circuito irá funcionar quando a entrada </a:t>
            </a:r>
            <a:r>
              <a:rPr lang="pt-BR" dirty="0" err="1" smtClean="0"/>
              <a:t>clock</a:t>
            </a:r>
            <a:r>
              <a:rPr lang="pt-BR" dirty="0" smtClean="0"/>
              <a:t> assumir valor 1 e manterá travada esta saída quando a entrada </a:t>
            </a:r>
            <a:r>
              <a:rPr lang="pt-BR" dirty="0" err="1" smtClean="0"/>
              <a:t>clock</a:t>
            </a:r>
            <a:r>
              <a:rPr lang="pt-BR" dirty="0" smtClean="0"/>
              <a:t> passar para 0. O flip-flop RS pode ser representado pelo bloco:</a:t>
            </a:r>
            <a:endParaRPr lang="pt-B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5373216"/>
            <a:ext cx="2021210" cy="1342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9216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 smtClean="0"/>
              <a:t>Flip-Flop JK- é um FFRS realimentado.</a:t>
            </a:r>
            <a:br>
              <a:rPr lang="pt-BR" dirty="0" smtClean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3528" y="476672"/>
            <a:ext cx="8363272" cy="5649491"/>
          </a:xfrm>
        </p:spPr>
        <p:txBody>
          <a:bodyPr/>
          <a:lstStyle/>
          <a:p>
            <a:r>
              <a:rPr lang="pt-BR" dirty="0" smtClean="0"/>
              <a:t>Esse circuito irá mudar de estado apenas quando o </a:t>
            </a:r>
            <a:r>
              <a:rPr lang="pt-BR" dirty="0" err="1" smtClean="0"/>
              <a:t>clock</a:t>
            </a:r>
            <a:r>
              <a:rPr lang="pt-BR" dirty="0" smtClean="0"/>
              <a:t> for igual a 1, ou seja, o circuito irá mudar de estado somente na chegada de um pulso de </a:t>
            </a:r>
            <a:r>
              <a:rPr lang="pt-BR" dirty="0" err="1" smtClean="0"/>
              <a:t>clock</a:t>
            </a:r>
            <a:r>
              <a:rPr lang="pt-BR" dirty="0" smtClean="0"/>
              <a:t>.</a:t>
            </a:r>
          </a:p>
          <a:p>
            <a:endParaRPr lang="pt-BR" dirty="0"/>
          </a:p>
          <a:p>
            <a:endParaRPr lang="pt-BR" dirty="0" smtClean="0"/>
          </a:p>
          <a:p>
            <a:endParaRPr lang="pt-BR" dirty="0" smtClean="0"/>
          </a:p>
          <a:p>
            <a:endParaRPr lang="pt-BR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573016"/>
            <a:ext cx="5400600" cy="2419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57712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88640"/>
            <a:ext cx="6419850" cy="287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143995"/>
            <a:ext cx="6120680" cy="3714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77174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3528" y="260648"/>
            <a:ext cx="8363272" cy="5865515"/>
          </a:xfrm>
        </p:spPr>
        <p:txBody>
          <a:bodyPr>
            <a:normAutofit fontScale="92500" lnSpcReduction="10000"/>
          </a:bodyPr>
          <a:lstStyle/>
          <a:p>
            <a:r>
              <a:rPr lang="pt-BR" dirty="0" smtClean="0"/>
              <a:t>Tabela simplificada: </a:t>
            </a:r>
          </a:p>
          <a:p>
            <a:endParaRPr lang="pt-BR" dirty="0"/>
          </a:p>
          <a:p>
            <a:endParaRPr lang="pt-BR" dirty="0" smtClean="0"/>
          </a:p>
          <a:p>
            <a:endParaRPr lang="pt-BR" dirty="0" smtClean="0"/>
          </a:p>
          <a:p>
            <a:r>
              <a:rPr lang="pt-BR" dirty="0" smtClean="0"/>
              <a:t>No caso J= 1 e K= 1, para obter-se </a:t>
            </a:r>
            <a:r>
              <a:rPr lang="pt-BR" dirty="0" err="1" smtClean="0"/>
              <a:t>Qf</a:t>
            </a:r>
            <a:r>
              <a:rPr lang="pt-BR" dirty="0" smtClean="0"/>
              <a:t>=     é necessário que a entrada </a:t>
            </a:r>
            <a:r>
              <a:rPr lang="pt-BR" dirty="0" err="1" smtClean="0"/>
              <a:t>clock</a:t>
            </a:r>
            <a:r>
              <a:rPr lang="pt-BR" dirty="0" smtClean="0"/>
              <a:t> volte à situação ) em um tempo conveniente após a aplicação das entradas, pois caso contrário, a saída entrará em constante mudança( oscilação), provocando novamente uma indeterminação. Este tempo deve levar em conta o tempo de atraso de propagação de cada porta lógica. </a:t>
            </a:r>
            <a:endParaRPr lang="pt-BR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60648"/>
            <a:ext cx="1686901" cy="18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2348880"/>
            <a:ext cx="36195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07195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2119570"/>
            <a:ext cx="8291264" cy="4006594"/>
          </a:xfrm>
        </p:spPr>
        <p:txBody>
          <a:bodyPr/>
          <a:lstStyle/>
          <a:p>
            <a:r>
              <a:rPr lang="pt-BR" dirty="0" err="1" smtClean="0"/>
              <a:t>Flop-Flop</a:t>
            </a:r>
            <a:r>
              <a:rPr lang="pt-BR" dirty="0" smtClean="0"/>
              <a:t> JK com entradas </a:t>
            </a:r>
            <a:r>
              <a:rPr lang="pt-BR" dirty="0" err="1" smtClean="0"/>
              <a:t>Preset</a:t>
            </a:r>
            <a:r>
              <a:rPr lang="pt-BR" dirty="0" smtClean="0"/>
              <a:t> e </a:t>
            </a:r>
            <a:r>
              <a:rPr lang="pt-BR" dirty="0" err="1" smtClean="0"/>
              <a:t>Clear</a:t>
            </a:r>
            <a:r>
              <a:rPr lang="pt-BR" dirty="0" smtClean="0"/>
              <a:t>-poderá assumir valores Q=1 ou Q=0 mediante a utilização das entradas </a:t>
            </a:r>
            <a:r>
              <a:rPr lang="pt-BR" dirty="0" err="1" smtClean="0"/>
              <a:t>Preset</a:t>
            </a:r>
            <a:r>
              <a:rPr lang="pt-BR" dirty="0" smtClean="0"/>
              <a:t>(</a:t>
            </a:r>
            <a:r>
              <a:rPr lang="pt-BR" dirty="0" err="1" smtClean="0"/>
              <a:t>Pr</a:t>
            </a:r>
            <a:r>
              <a:rPr lang="pt-BR" dirty="0" smtClean="0"/>
              <a:t>) e </a:t>
            </a:r>
            <a:r>
              <a:rPr lang="pt-BR" dirty="0" err="1" smtClean="0"/>
              <a:t>Clear</a:t>
            </a:r>
            <a:r>
              <a:rPr lang="pt-BR" dirty="0" smtClean="0"/>
              <a:t>(CLR). Estas entradas são inseridas no circuito.</a:t>
            </a:r>
            <a:endParaRPr lang="pt-BR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70587"/>
            <a:ext cx="4093493" cy="1948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8705" y="4149080"/>
            <a:ext cx="4059733" cy="2293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10514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548680"/>
            <a:ext cx="8219256" cy="5577483"/>
          </a:xfrm>
        </p:spPr>
        <p:txBody>
          <a:bodyPr>
            <a:normAutofit fontScale="92500" lnSpcReduction="10000"/>
          </a:bodyPr>
          <a:lstStyle/>
          <a:p>
            <a:r>
              <a:rPr lang="pt-BR" dirty="0" smtClean="0"/>
              <a:t>Analisando este circuito podemos notar que com a entrada </a:t>
            </a:r>
            <a:r>
              <a:rPr lang="pt-BR" dirty="0" err="1" smtClean="0"/>
              <a:t>clock</a:t>
            </a:r>
            <a:r>
              <a:rPr lang="pt-BR" dirty="0" smtClean="0"/>
              <a:t> igual a 0 e consequente bloqueio da passagem das entradas J e K, podemos impor ao circuito saída Q=1 através da aplicação à entrada </a:t>
            </a:r>
            <a:r>
              <a:rPr lang="pt-BR" dirty="0" err="1" smtClean="0"/>
              <a:t>Preset</a:t>
            </a:r>
            <a:r>
              <a:rPr lang="pt-BR" dirty="0" smtClean="0"/>
              <a:t> de nível 0. </a:t>
            </a:r>
            <a:r>
              <a:rPr lang="pt-BR" dirty="0" smtClean="0"/>
              <a:t>De </a:t>
            </a:r>
            <a:r>
              <a:rPr lang="pt-BR" dirty="0" smtClean="0"/>
              <a:t>forma análoga, podemos fazer Q=0 mediante aplicação à entrada </a:t>
            </a:r>
            <a:r>
              <a:rPr lang="pt-BR" dirty="0" err="1" smtClean="0"/>
              <a:t>Clear</a:t>
            </a:r>
            <a:r>
              <a:rPr lang="pt-BR" dirty="0" smtClean="0"/>
              <a:t> de nível 0. Podemos notar que com essas entradas permanecendo iguais a 1, o circuito funciona normalmente como sendo um flip-flop JK. As entradas </a:t>
            </a:r>
            <a:r>
              <a:rPr lang="pt-BR" dirty="0" err="1" smtClean="0"/>
              <a:t>Preset</a:t>
            </a:r>
            <a:r>
              <a:rPr lang="pt-BR" dirty="0" smtClean="0"/>
              <a:t> e </a:t>
            </a:r>
            <a:r>
              <a:rPr lang="pt-BR" dirty="0" err="1" smtClean="0"/>
              <a:t>Clear</a:t>
            </a:r>
            <a:r>
              <a:rPr lang="pt-BR" dirty="0" smtClean="0"/>
              <a:t> não podem assumir valor 0, simultaneamente, pois acarretaria à saída uma situação não permitida. A entrada </a:t>
            </a:r>
            <a:r>
              <a:rPr lang="pt-BR" dirty="0" err="1" smtClean="0"/>
              <a:t>Clear</a:t>
            </a:r>
            <a:r>
              <a:rPr lang="pt-BR" dirty="0" smtClean="0"/>
              <a:t> é também denominada Reset.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831110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323528" y="476672"/>
            <a:ext cx="8363272" cy="5649491"/>
          </a:xfrm>
        </p:spPr>
        <p:txBody>
          <a:bodyPr>
            <a:normAutofit/>
          </a:bodyPr>
          <a:lstStyle/>
          <a:p>
            <a:endParaRPr lang="pt-BR" dirty="0" smtClean="0"/>
          </a:p>
          <a:p>
            <a:endParaRPr lang="pt-BR" dirty="0"/>
          </a:p>
          <a:p>
            <a:pPr marL="0" indent="0">
              <a:buNone/>
            </a:pPr>
            <a:endParaRPr lang="pt-BR" dirty="0"/>
          </a:p>
          <a:p>
            <a:r>
              <a:rPr lang="pt-BR" dirty="0" smtClean="0"/>
              <a:t>Os circuitos na simbologia do bloco, indicam que as entradas </a:t>
            </a:r>
            <a:r>
              <a:rPr lang="pt-BR" dirty="0" err="1" smtClean="0"/>
              <a:t>Preset</a:t>
            </a:r>
            <a:r>
              <a:rPr lang="pt-BR" dirty="0" smtClean="0"/>
              <a:t> e </a:t>
            </a:r>
            <a:r>
              <a:rPr lang="pt-BR" dirty="0" err="1" smtClean="0"/>
              <a:t>Clear</a:t>
            </a:r>
            <a:r>
              <a:rPr lang="pt-BR" dirty="0" smtClean="0"/>
              <a:t> são ativas em 0, ou seja, funcionam respectivamente com nível 0 aplicado. Para utilizar estas entradas como ativas em 1, basta colocar inversores e na simbologia excluir os círculos aqui empregados.</a:t>
            </a:r>
            <a:endParaRPr lang="pt-BR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732" y="620688"/>
            <a:ext cx="2490788" cy="131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548680"/>
            <a:ext cx="1889770" cy="1331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18398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Flip</a:t>
            </a:r>
            <a:r>
              <a:rPr lang="pt-BR" dirty="0" smtClean="0"/>
              <a:t> </a:t>
            </a:r>
            <a:r>
              <a:rPr lang="pt-BR" dirty="0" err="1" smtClean="0"/>
              <a:t>Flop</a:t>
            </a:r>
            <a:r>
              <a:rPr lang="pt-BR" dirty="0" smtClean="0"/>
              <a:t> JK Mestre Escravo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BR" dirty="0" smtClean="0"/>
              <a:t>O FFJK apresenta uma característica indesejável. Quando o </a:t>
            </a:r>
            <a:r>
              <a:rPr lang="pt-BR" dirty="0" err="1" smtClean="0"/>
              <a:t>clock</a:t>
            </a:r>
            <a:r>
              <a:rPr lang="pt-BR" dirty="0" smtClean="0"/>
              <a:t> for igual a 1, teremos o circuito funcionando como sendo um circuito </a:t>
            </a:r>
            <a:r>
              <a:rPr lang="pt-BR" dirty="0" err="1" smtClean="0"/>
              <a:t>combinacional</a:t>
            </a:r>
            <a:r>
              <a:rPr lang="pt-BR" dirty="0" smtClean="0"/>
              <a:t>, pois haverá a passagem das entradas J, K e também da realimentação. Nessa situação, se houver uma mudança nas entradas J e K, o circuito apresentará uma nova saída, podendo alterar seu estado tantas vezes quantas alterarem os estados das entradas J e K. Para resolver esse problema, foi criado o flip-flop JK Mestre-Escravo(JK Master </a:t>
            </a:r>
            <a:r>
              <a:rPr lang="pt-BR" dirty="0" err="1" smtClean="0"/>
              <a:t>Slave</a:t>
            </a:r>
            <a:r>
              <a:rPr lang="pt-BR" dirty="0" smtClean="0"/>
              <a:t>).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959242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pic>
        <p:nvPicPr>
          <p:cNvPr id="1229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04664"/>
            <a:ext cx="8229600" cy="428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42290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116632"/>
            <a:ext cx="8435280" cy="6009531"/>
          </a:xfrm>
        </p:spPr>
        <p:txBody>
          <a:bodyPr>
            <a:normAutofit lnSpcReduction="10000"/>
          </a:bodyPr>
          <a:lstStyle/>
          <a:p>
            <a:r>
              <a:rPr lang="pt-BR" dirty="0" smtClean="0"/>
              <a:t>Primeiramente, devemos notar que quando o </a:t>
            </a:r>
            <a:r>
              <a:rPr lang="pt-BR" dirty="0" err="1" smtClean="0"/>
              <a:t>clock</a:t>
            </a:r>
            <a:r>
              <a:rPr lang="pt-BR" dirty="0" smtClean="0"/>
              <a:t> for igual a 1, haverá a passagem das entradas J e K(circuito mestre), porém não haverá passagem das saídas       e        (entradas S e R do circuito escravo), pois enquanto o </a:t>
            </a:r>
            <a:r>
              <a:rPr lang="pt-BR" dirty="0" err="1" smtClean="0"/>
              <a:t>clock</a:t>
            </a:r>
            <a:r>
              <a:rPr lang="pt-BR" dirty="0" smtClean="0"/>
              <a:t> do circuito mestre for igual a 1, no circuito escravo será 0, bloqueando suas entradas. Quando o </a:t>
            </a:r>
            <a:r>
              <a:rPr lang="pt-BR" dirty="0" err="1" smtClean="0"/>
              <a:t>clock</a:t>
            </a:r>
            <a:r>
              <a:rPr lang="pt-BR" dirty="0" smtClean="0"/>
              <a:t> passar para 0, as saídas       e </a:t>
            </a:r>
          </a:p>
          <a:p>
            <a:pPr marL="0" indent="0">
              <a:buNone/>
            </a:pPr>
            <a:r>
              <a:rPr lang="pt-BR" dirty="0"/>
              <a:t>f</a:t>
            </a:r>
            <a:r>
              <a:rPr lang="pt-BR" dirty="0" smtClean="0"/>
              <a:t>icarão bloqueadas no último estado assumido e entrarão em R e S desbloqueadas, mudando-o estado do circuito escravo e consequentemente das saídas       e     .   </a:t>
            </a:r>
            <a:endParaRPr lang="pt-BR" dirty="0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508448"/>
            <a:ext cx="490056" cy="504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5372" y="1478705"/>
            <a:ext cx="648072" cy="563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5733256"/>
            <a:ext cx="4286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5117972"/>
            <a:ext cx="613788" cy="4773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1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9586" y="5116400"/>
            <a:ext cx="676183" cy="478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8584" y="3212976"/>
            <a:ext cx="490056" cy="504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4447" y="3183233"/>
            <a:ext cx="648072" cy="563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0685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 smtClean="0"/>
              <a:t>Nota-se aqui, que o problema da variação das entradas J e K foi resolvido, pois o circuito só reconhecerá as entradas J e K no instante da passagem do </a:t>
            </a:r>
            <a:r>
              <a:rPr lang="pt-BR" dirty="0" err="1" smtClean="0"/>
              <a:t>clock</a:t>
            </a:r>
            <a:r>
              <a:rPr lang="pt-BR" dirty="0" smtClean="0"/>
              <a:t> para 0.</a:t>
            </a:r>
          </a:p>
          <a:p>
            <a:r>
              <a:rPr lang="pt-BR" dirty="0" smtClean="0"/>
              <a:t>O gráfico em seguida , exemplifica uma das possíveis mudanças de estado do flip-flop Mestre – Escravo. Verificamos a atuação do </a:t>
            </a:r>
            <a:r>
              <a:rPr lang="pt-BR" dirty="0" err="1" smtClean="0"/>
              <a:t>clock</a:t>
            </a:r>
            <a:r>
              <a:rPr lang="pt-BR" dirty="0" smtClean="0"/>
              <a:t> e todo o processo de mudança de estados.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763510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620688"/>
            <a:ext cx="5759748" cy="52476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28207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548680"/>
            <a:ext cx="8234955" cy="3850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30646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20688"/>
            <a:ext cx="8484763" cy="4778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01686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19256" cy="3658418"/>
          </a:xfrm>
        </p:spPr>
        <p:txBody>
          <a:bodyPr>
            <a:normAutofit fontScale="90000"/>
          </a:bodyPr>
          <a:lstStyle/>
          <a:p>
            <a:r>
              <a:rPr lang="pt-BR" sz="3200" dirty="0" smtClean="0"/>
              <a:t>Notamos que esta tabela é idêntica à um flip-flop JK básico, porém a saída Q irá assumir valores, conforme a situação das entradas JK, somente após a passagem do </a:t>
            </a:r>
            <a:r>
              <a:rPr lang="pt-BR" sz="3200" dirty="0" err="1" smtClean="0"/>
              <a:t>clock</a:t>
            </a:r>
            <a:r>
              <a:rPr lang="pt-BR" sz="3200" dirty="0" smtClean="0"/>
              <a:t> para 0. Assim sendo, o circuito é denominado JK Mestre-Escravo sensível à descida de </a:t>
            </a:r>
            <a:r>
              <a:rPr lang="pt-BR" sz="3200" dirty="0" err="1" smtClean="0"/>
              <a:t>clock</a:t>
            </a:r>
            <a:r>
              <a:rPr lang="pt-BR" sz="3200" dirty="0" smtClean="0"/>
              <a:t> para 0. Assim sendo o circuito é denominado JK Mestre-Escravo sensível à descida de </a:t>
            </a:r>
            <a:r>
              <a:rPr lang="pt-BR" sz="3200" dirty="0" err="1" smtClean="0"/>
              <a:t>clock</a:t>
            </a:r>
            <a:r>
              <a:rPr lang="pt-BR" sz="3200" dirty="0" smtClean="0"/>
              <a:t>. Para obter um circuito sensível à subida de </a:t>
            </a:r>
            <a:r>
              <a:rPr lang="pt-BR" sz="3200" dirty="0" err="1" smtClean="0"/>
              <a:t>clock</a:t>
            </a:r>
            <a:r>
              <a:rPr lang="pt-BR" sz="3200" dirty="0" smtClean="0"/>
              <a:t> basta colocarmos um inversor interno à entrada </a:t>
            </a:r>
            <a:r>
              <a:rPr lang="pt-BR" sz="3200" dirty="0" err="1" smtClean="0"/>
              <a:t>clock</a:t>
            </a:r>
            <a:r>
              <a:rPr lang="pt-BR" sz="3200" dirty="0" smtClean="0"/>
              <a:t>.</a:t>
            </a:r>
            <a:endParaRPr lang="pt-BR" sz="3200" dirty="0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338625"/>
            <a:ext cx="1448048" cy="151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7532" y="4256509"/>
            <a:ext cx="226695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1517" y="4237459"/>
            <a:ext cx="2457450" cy="169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3757" y="6093296"/>
            <a:ext cx="1990725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2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7362" y="6093296"/>
            <a:ext cx="18859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376760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390</TotalTime>
  <Words>820</Words>
  <Application>Microsoft Office PowerPoint</Application>
  <PresentationFormat>Apresentação na tela (4:3)</PresentationFormat>
  <Paragraphs>42</Paragraphs>
  <Slides>19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19</vt:i4>
      </vt:variant>
    </vt:vector>
  </HeadingPairs>
  <TitlesOfParts>
    <vt:vector size="20" baseType="lpstr">
      <vt:lpstr>Tema do Office</vt:lpstr>
      <vt:lpstr>EDG - 11</vt:lpstr>
      <vt:lpstr>Lembrete</vt:lpstr>
      <vt:lpstr>Flip Flop RS com Entrada Clock</vt:lpstr>
      <vt:lpstr>     </vt:lpstr>
      <vt:lpstr>     </vt:lpstr>
      <vt:lpstr>       Flip-Flop JK- é um FFRS realimentado. </vt:lpstr>
      <vt:lpstr>   </vt:lpstr>
      <vt:lpstr>    </vt:lpstr>
      <vt:lpstr>    </vt:lpstr>
      <vt:lpstr>   </vt:lpstr>
      <vt:lpstr>    </vt:lpstr>
      <vt:lpstr>Flip Flop JK Mestre Escravo</vt:lpstr>
      <vt:lpstr>    </vt:lpstr>
      <vt:lpstr>    </vt:lpstr>
      <vt:lpstr>Apresentação do PowerPoint</vt:lpstr>
      <vt:lpstr>    </vt:lpstr>
      <vt:lpstr>      </vt:lpstr>
      <vt:lpstr>     </vt:lpstr>
      <vt:lpstr>Notamos que esta tabela é idêntica à um flip-flop JK básico, porém a saída Q irá assumir valores, conforme a situação das entradas JK, somente após a passagem do clock para 0. Assim sendo, o circuito é denominado JK Mestre-Escravo sensível à descida de clock para 0. Assim sendo o circuito é denominado JK Mestre-Escravo sensível à descida de clock. Para obter um circuito sensível à subida de clock basta colocarmos um inversor interno à entrada clock.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EDG - 11</dc:title>
  <dc:creator>AECIO</dc:creator>
  <cp:lastModifiedBy>AECIO</cp:lastModifiedBy>
  <cp:revision>29</cp:revision>
  <dcterms:created xsi:type="dcterms:W3CDTF">2020-07-07T16:14:52Z</dcterms:created>
  <dcterms:modified xsi:type="dcterms:W3CDTF">2020-07-08T22:46:08Z</dcterms:modified>
</cp:coreProperties>
</file>